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547" r:id="rId2"/>
    <p:sldId id="536" r:id="rId3"/>
    <p:sldId id="548" r:id="rId4"/>
    <p:sldId id="389" r:id="rId5"/>
    <p:sldId id="427" r:id="rId6"/>
    <p:sldId id="390" r:id="rId7"/>
    <p:sldId id="428" r:id="rId8"/>
    <p:sldId id="570" r:id="rId9"/>
    <p:sldId id="549" r:id="rId10"/>
    <p:sldId id="550" r:id="rId11"/>
    <p:sldId id="551" r:id="rId12"/>
    <p:sldId id="552" r:id="rId13"/>
    <p:sldId id="553" r:id="rId14"/>
    <p:sldId id="554" r:id="rId15"/>
    <p:sldId id="555" r:id="rId16"/>
    <p:sldId id="556" r:id="rId17"/>
    <p:sldId id="557" r:id="rId18"/>
    <p:sldId id="558" r:id="rId19"/>
    <p:sldId id="559" r:id="rId20"/>
    <p:sldId id="560" r:id="rId21"/>
    <p:sldId id="571" r:id="rId22"/>
    <p:sldId id="561" r:id="rId23"/>
    <p:sldId id="562" r:id="rId24"/>
    <p:sldId id="563" r:id="rId25"/>
    <p:sldId id="564" r:id="rId26"/>
    <p:sldId id="565" r:id="rId27"/>
    <p:sldId id="566" r:id="rId28"/>
    <p:sldId id="567" r:id="rId29"/>
    <p:sldId id="568" r:id="rId30"/>
    <p:sldId id="569" r:id="rId31"/>
    <p:sldId id="272" r:id="rId32"/>
    <p:sldId id="54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8C4"/>
    <a:srgbClr val="66CCFF"/>
    <a:srgbClr val="000099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7429" autoAdjust="0"/>
  </p:normalViewPr>
  <p:slideViewPr>
    <p:cSldViewPr>
      <p:cViewPr varScale="1">
        <p:scale>
          <a:sx n="60" d="100"/>
          <a:sy n="60" d="100"/>
        </p:scale>
        <p:origin x="804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0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1143000" y="26719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BA6E71-2ED7-4E78-9BD9-383B3C7F7960}"/>
              </a:ext>
            </a:extLst>
          </p:cNvPr>
          <p:cNvSpPr txBox="1"/>
          <p:nvPr/>
        </p:nvSpPr>
        <p:spPr>
          <a:xfrm>
            <a:off x="57403" y="5551438"/>
            <a:ext cx="596239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  <a:t>कृषक परिवार छनोट विधि, </a:t>
            </a:r>
            <a:endParaRPr lang="en-US" sz="2400" dirty="0">
              <a:solidFill>
                <a:srgbClr val="002060"/>
              </a:solidFill>
              <a:latin typeface="Preeti"/>
              <a:cs typeface="Kalimati" pitchFamily="2"/>
            </a:endParaRPr>
          </a:p>
          <a:p>
            <a:pPr algn="ctr">
              <a:lnSpc>
                <a:spcPct val="150000"/>
              </a:lnSpc>
            </a:pPr>
            <a: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  <a:t>लगत १ क भर्ने तरिका र</a:t>
            </a:r>
            <a:r>
              <a:rPr lang="en-US" sz="2400" dirty="0">
                <a:solidFill>
                  <a:srgbClr val="002060"/>
                </a:solidFill>
                <a:latin typeface="Preeti"/>
                <a:cs typeface="Kalimati" pitchFamily="2"/>
              </a:rPr>
              <a:t> </a:t>
            </a:r>
            <a: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  <a:t>अभ्यास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दोस्रो दिनको दोस्रो 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2337331-DE2F-439D-8654-A6C60CA5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6800"/>
            <a:ext cx="12192000" cy="28194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br>
              <a:rPr lang="ne-NP" b="0" dirty="0">
                <a:latin typeface="Preeti" pitchFamily="2" charset="0"/>
                <a:cs typeface="Arial" pitchFamily="34" charset="0"/>
              </a:rPr>
            </a:b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कृषिगणना अधिकृत</a:t>
            </a:r>
            <a:r>
              <a:rPr lang="ne-NP" sz="3600" dirty="0">
                <a:solidFill>
                  <a:srgbClr val="4708C4"/>
                </a:solidFill>
                <a:latin typeface="Nirmala UI"/>
                <a:ea typeface="Nirmala UI"/>
                <a:cs typeface="Nirmala UI"/>
              </a:rPr>
              <a:t> </a:t>
            </a: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तथा सहायक कृषिगणना अधिकृत तालिम</a:t>
            </a:r>
            <a:b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फागुन १९,</a:t>
            </a:r>
            <a:r>
              <a:rPr lang="en-US" sz="2800" dirty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000" dirty="0">
                <a:solidFill>
                  <a:schemeClr val="tx2"/>
                </a:solidFill>
                <a:latin typeface="Preeti"/>
                <a:cs typeface="Kalimati" pitchFamily="2"/>
              </a:rPr>
              <a:t>ललितपुर, काठमाडौँ</a:t>
            </a: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952500"/>
            <a:ext cx="113157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1372D88-CE75-44DB-B2CD-FF0C54D54686}"/>
              </a:ext>
            </a:extLst>
          </p:cNvPr>
          <p:cNvSpPr txBox="1">
            <a:spLocks/>
          </p:cNvSpPr>
          <p:nvPr/>
        </p:nvSpPr>
        <p:spPr>
          <a:xfrm>
            <a:off x="11658600" y="6400801"/>
            <a:ext cx="5334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10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6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976313"/>
            <a:ext cx="1134427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1D2F5D-AA17-48C2-A7F8-8597E3BB7AC7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8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52500"/>
            <a:ext cx="112966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87370D4-5F6B-4706-A66E-EC87AA182C8F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12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77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04875"/>
            <a:ext cx="113347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FD0326C-77AF-4235-B6C3-9A404FCEFF3A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13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928688"/>
            <a:ext cx="113157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BE0B563-CAC1-4C29-828C-991D15EC16EA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14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1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23925"/>
            <a:ext cx="113538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BAAF681-194A-4CA5-A953-5EFDF789646C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15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04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09638"/>
            <a:ext cx="113823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7F13776-225B-40C5-B9B6-BD4FD994C66B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16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5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8688"/>
            <a:ext cx="112776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87F5877-7539-46BB-ADE8-C8F199131846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17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37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95350"/>
            <a:ext cx="112585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51A72D6-0529-4E5F-A546-D4A133BDEB12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18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41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976313"/>
            <a:ext cx="113157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E4B8013-25A8-4780-B29C-2A51E2615EE3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19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7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1828800"/>
            <a:ext cx="7772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कृषक परिवार छनोट विधि,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लगत १ क भर्ने तरिका र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अभ्यास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75FA20-258B-4976-B921-08A2562603A4}"/>
              </a:ext>
            </a:extLst>
          </p:cNvPr>
          <p:cNvSpPr txBox="1"/>
          <p:nvPr/>
        </p:nvSpPr>
        <p:spPr>
          <a:xfrm>
            <a:off x="5943600" y="1981200"/>
            <a:ext cx="37338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पुस्तिका,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solidFill>
                  <a:srgbClr val="002060"/>
                </a:solidFill>
                <a:cs typeface="Kalimati" pitchFamily="2"/>
              </a:rPr>
              <a:t>सुपरिवेक्षक पुस्तिका</a:t>
            </a:r>
            <a:endParaRPr lang="en-US" sz="2400" dirty="0">
              <a:solidFill>
                <a:srgbClr val="002060"/>
              </a:solidFill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e-NP" sz="2400" dirty="0">
              <a:cs typeface="Kalimati" pitchFamily="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83FA36-F51F-4CBB-A85D-F327F6B16EF4}"/>
              </a:ext>
            </a:extLst>
          </p:cNvPr>
          <p:cNvGrpSpPr/>
          <p:nvPr/>
        </p:nvGrpSpPr>
        <p:grpSpPr>
          <a:xfrm>
            <a:off x="9448801" y="685800"/>
            <a:ext cx="2743200" cy="5860672"/>
            <a:chOff x="9448801" y="685800"/>
            <a:chExt cx="2743200" cy="58606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5B17FC-25D2-4725-88C7-1C313CAEE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48801" y="3597918"/>
              <a:ext cx="2743199" cy="29485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1BF2E1-2479-46C7-B6CD-40BC554A0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8801" y="685800"/>
              <a:ext cx="2743200" cy="2948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27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243013"/>
            <a:ext cx="113633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4879221-2A79-4FC1-B08E-9429998A7ACF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20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84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719114"/>
            <a:ext cx="58674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अभ्यासबाट प्राप्त नतिजा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1734800" cy="544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7ED1D5F-91F2-4061-85A7-1C963561FF4F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95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05341" y="838200"/>
            <a:ext cx="5144357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छनोट विधि</a:t>
            </a:r>
            <a:r>
              <a:rPr lang="en-US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 (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अभ्यास</a:t>
            </a:r>
            <a:r>
              <a:rPr lang="en-US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)</a:t>
            </a:r>
            <a:endParaRPr lang="ne-NP" sz="28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11582400" cy="576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38E8623-22D3-4C67-AF03-F8ACF8964299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22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16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28700"/>
            <a:ext cx="11125199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75E4CD-92F8-47C5-ACEC-D7CBD47088F7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23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96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2" y="1018426"/>
            <a:ext cx="1108752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70E97BF-7679-464C-B52D-6B32595FD10F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24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88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1351"/>
            <a:ext cx="107441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F93E5C5-BC67-4EF5-A769-6FD274668DCD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25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56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10744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DF13540-2C84-4E25-9965-C44167D2D755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26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09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11277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CDBA3FD-97A4-46CE-A916-2BC7A8415064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27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48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11049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64395F1-CAAC-42DF-AD23-364C33693AA6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28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71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10820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2C7F1C2-83E8-4F85-B1FE-CDB6EB97853C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29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2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10287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FFFFB41-30F3-41A0-958D-F88EF7D3F0F6}"/>
              </a:ext>
            </a:extLst>
          </p:cNvPr>
          <p:cNvSpPr txBox="1">
            <a:spLocks/>
          </p:cNvSpPr>
          <p:nvPr/>
        </p:nvSpPr>
        <p:spPr>
          <a:xfrm>
            <a:off x="0" y="644977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छनोट विधि (अभ्यास) </a:t>
            </a:r>
          </a:p>
        </p:txBody>
      </p:sp>
    </p:spTree>
    <p:extLst>
      <p:ext uri="{BB962C8B-B14F-4D97-AF65-F5344CB8AC3E}">
        <p14:creationId xmlns:p14="http://schemas.microsoft.com/office/powerpoint/2010/main" val="2375336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10820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7F7D20E-AF95-4F29-A827-E1610398A94A}"/>
              </a:ext>
            </a:extLst>
          </p:cNvPr>
          <p:cNvSpPr txBox="1">
            <a:spLocks/>
          </p:cNvSpPr>
          <p:nvPr/>
        </p:nvSpPr>
        <p:spPr>
          <a:xfrm>
            <a:off x="11582400" y="6400801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30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04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3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31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:a16="http://schemas.microsoft.com/office/drawing/2014/main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3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:a16="http://schemas.microsoft.com/office/drawing/2014/main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2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DB3D78-BB87-40A8-B040-338296628C75}"/>
              </a:ext>
            </a:extLst>
          </p:cNvPr>
          <p:cNvSpPr/>
          <p:nvPr/>
        </p:nvSpPr>
        <p:spPr>
          <a:xfrm>
            <a:off x="7247272" y="846629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239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315" y="2286000"/>
            <a:ext cx="11430000" cy="3276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4800" dirty="0">
                <a:solidFill>
                  <a:srgbClr val="4708C4"/>
                </a:solidFill>
                <a:cs typeface="Kalimati" pitchFamily="2"/>
              </a:rPr>
              <a:t>धन्यवाद !</a:t>
            </a:r>
            <a:r>
              <a:rPr lang="ne-NP" sz="4800" dirty="0">
                <a:solidFill>
                  <a:srgbClr val="4708C4"/>
                </a:solidFill>
                <a:latin typeface="Preeti"/>
                <a:cs typeface="Kalimati" pitchFamily="2"/>
              </a:rPr>
              <a:t> </a:t>
            </a:r>
            <a:endParaRPr lang="en-US" sz="4800" dirty="0">
              <a:solidFill>
                <a:srgbClr val="4708C4"/>
              </a:solidFill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en-US" sz="16600" dirty="0"/>
          </a:p>
          <a:p>
            <a:pPr marL="0" indent="0" algn="ctr">
              <a:buNone/>
            </a:pP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609600" y="813116"/>
            <a:ext cx="11049000" cy="1549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गणक पुस्तिकाको पेज २८ र सुपरिवेक्षक पुस्तिकाको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पेज ४३ देखि ६५ सम्म अध्यायन गर्नुहोस् </a:t>
            </a: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3" t="18149" r="33646" b="15000"/>
          <a:stretch/>
        </p:blipFill>
        <p:spPr bwMode="auto">
          <a:xfrm>
            <a:off x="35599" y="1219200"/>
            <a:ext cx="11851601" cy="544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0098DFC-640A-461C-BA3B-3DB672E2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4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CF1BE-F191-4499-BB46-28B03FD80B5E}"/>
              </a:ext>
            </a:extLst>
          </p:cNvPr>
          <p:cNvSpPr txBox="1"/>
          <p:nvPr/>
        </p:nvSpPr>
        <p:spPr>
          <a:xfrm>
            <a:off x="10363200" y="6477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67102C0-E0B8-4B82-BF19-822275E87B66}"/>
              </a:ext>
            </a:extLst>
          </p:cNvPr>
          <p:cNvSpPr txBox="1">
            <a:spLocks/>
          </p:cNvSpPr>
          <p:nvPr/>
        </p:nvSpPr>
        <p:spPr>
          <a:xfrm>
            <a:off x="0" y="721177"/>
            <a:ext cx="12192000" cy="498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छानिएका कृषक परिवार लगत (लगत १ क)</a:t>
            </a:r>
          </a:p>
        </p:txBody>
      </p:sp>
    </p:spTree>
    <p:extLst>
      <p:ext uri="{BB962C8B-B14F-4D97-AF65-F5344CB8AC3E}">
        <p14:creationId xmlns:p14="http://schemas.microsoft.com/office/powerpoint/2010/main" val="305676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11963400" cy="5486400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ne-NP" sz="2200" b="1" dirty="0">
                <a:solidFill>
                  <a:schemeClr val="dk1"/>
                </a:solidFill>
                <a:cs typeface="Kalimati" pitchFamily="2"/>
              </a:rPr>
              <a:t>उद्देश्य</a:t>
            </a:r>
            <a:r>
              <a:rPr lang="en-US" sz="2200" b="1" dirty="0">
                <a:solidFill>
                  <a:schemeClr val="dk1"/>
                </a:solidFill>
                <a:cs typeface="Kalimati" pitchFamily="2"/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dk1"/>
                </a:solidFill>
                <a:cs typeface="Kalimati" pitchFamily="2"/>
              </a:rPr>
              <a:t>लगत २ भर्न गणकलाई आवश्यक पर्ने छानिएका कृषक परिवारको (कृषि चलनको) सूची तयार गर्नु यो लगतको मुख्य उद्देश्य हो ।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dk1"/>
                </a:solidFill>
                <a:cs typeface="Kalimati" pitchFamily="2"/>
              </a:rPr>
              <a:t>लगत १ बाट सुपरिवेक्षकले लगत २ भर्नुपर्ने कृषक परिवारहरु छानेपछि गणकले सो लगत १ बाट यो उतार फारामको रुपमा तयार गर्नुपर्दछ ।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ne-NP" sz="2200" b="1" dirty="0">
                <a:solidFill>
                  <a:schemeClr val="dk1"/>
                </a:solidFill>
                <a:cs typeface="Kalimati" pitchFamily="2"/>
              </a:rPr>
              <a:t>यो लगतमा  पनि मुख्य चार खण्ड छन्</a:t>
            </a:r>
            <a:r>
              <a:rPr lang="en-US" sz="2200" b="1" dirty="0">
                <a:solidFill>
                  <a:schemeClr val="dk1"/>
                </a:solidFill>
                <a:cs typeface="Kalimati" pitchFamily="2"/>
              </a:rPr>
              <a:t>:</a:t>
            </a:r>
            <a:endParaRPr lang="ne-NP" sz="2200" b="1" dirty="0">
              <a:solidFill>
                <a:schemeClr val="dk1"/>
              </a:solidFill>
              <a:cs typeface="Kalimati" pitchFamily="2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dk1"/>
                </a:solidFill>
                <a:cs typeface="Kalimati" pitchFamily="2"/>
              </a:rPr>
              <a:t>गणना क्षेत्रको परिचयात्मक विवरण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dk1"/>
                </a:solidFill>
                <a:cs typeface="Kalimati" pitchFamily="2"/>
              </a:rPr>
              <a:t>गणक र सुपरिवेक्षकको  नाम, सही, मिति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dk1"/>
                </a:solidFill>
                <a:cs typeface="Kalimati" pitchFamily="2"/>
              </a:rPr>
              <a:t>छनोटको विवरण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dk1"/>
                </a:solidFill>
                <a:cs typeface="Kalimati" pitchFamily="2"/>
              </a:rPr>
              <a:t>कृषक परिवार</a:t>
            </a:r>
            <a:r>
              <a:rPr lang="en-US" sz="22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200" dirty="0">
                <a:solidFill>
                  <a:schemeClr val="dk1"/>
                </a:solidFill>
                <a:cs typeface="Kalimati" pitchFamily="2"/>
              </a:rPr>
              <a:t>प्रश्नावली (लगत २) भर्नका लागि छानिएका कृषि चलनको सूची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9BDD1EF-6469-4088-90F1-E4340573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5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51A6D-421F-44C5-AFD9-CBDBBEB33A3C}"/>
              </a:ext>
            </a:extLst>
          </p:cNvPr>
          <p:cNvSpPr txBox="1"/>
          <p:nvPr/>
        </p:nvSpPr>
        <p:spPr>
          <a:xfrm>
            <a:off x="10363200" y="6477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264FFF1-7441-4319-AAFA-7DF498168C0A}"/>
              </a:ext>
            </a:extLst>
          </p:cNvPr>
          <p:cNvSpPr txBox="1">
            <a:spLocks/>
          </p:cNvSpPr>
          <p:nvPr/>
        </p:nvSpPr>
        <p:spPr>
          <a:xfrm>
            <a:off x="0" y="721177"/>
            <a:ext cx="12192000" cy="6504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छानिएका कृषक परिवार लगत (लगत १ क)</a:t>
            </a:r>
          </a:p>
        </p:txBody>
      </p:sp>
    </p:spTree>
    <p:extLst>
      <p:ext uri="{BB962C8B-B14F-4D97-AF65-F5344CB8AC3E}">
        <p14:creationId xmlns:p14="http://schemas.microsoft.com/office/powerpoint/2010/main" val="40228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1"/>
            <a:ext cx="12039600" cy="4800600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यस फाराममा लगत १ बाट छानिएका कृषि चलनको विवरण भरिन्छ ।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लगत १ मा जस्तै गरेर यो लगतको शीर्षस्थानमा प्रदेश, जिल्ला, गाउँपालिका/नगरपालिका, वडा नं. र गणना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क्षेत्र नम्बर लेख्नुपर्छ 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गणनासम्बन्धी विवरणमा गणक र सुपरिवेक्षकको नाम, गणक/सुपरिवेक्षण मिति, सही उल्लेख गर्नुपर्छ 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तोकिएको गणना क्षेत्रमा भएका कुल कृषि चलन सङ्ख्या, छनोट अन्तर, शुरु छनोट अङ्क र छानिएका कृषि चलन सङ्ख्या लगत १ अनुसार नै यस फारामको छनोटको विवरण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अन्तर्गत उपयुक्त स्थानमा लेख्नुपर्छ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B526CC9-964D-4A60-AB92-2C5FD369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6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5F2DD-FD1C-457E-BE0C-B9CCC673B828}"/>
              </a:ext>
            </a:extLst>
          </p:cNvPr>
          <p:cNvSpPr txBox="1"/>
          <p:nvPr/>
        </p:nvSpPr>
        <p:spPr>
          <a:xfrm>
            <a:off x="10363200" y="6477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A0F08BA-CCD9-43E2-A43B-5027531E7070}"/>
              </a:ext>
            </a:extLst>
          </p:cNvPr>
          <p:cNvSpPr txBox="1">
            <a:spLocks/>
          </p:cNvSpPr>
          <p:nvPr/>
        </p:nvSpPr>
        <p:spPr>
          <a:xfrm>
            <a:off x="0" y="721177"/>
            <a:ext cx="12192000" cy="726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छानिएका कृषक परिवार लगत (लगत १ क)</a:t>
            </a:r>
          </a:p>
        </p:txBody>
      </p:sp>
    </p:spTree>
    <p:extLst>
      <p:ext uri="{BB962C8B-B14F-4D97-AF65-F5344CB8AC3E}">
        <p14:creationId xmlns:p14="http://schemas.microsoft.com/office/powerpoint/2010/main" val="232657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5" t="53889" r="26979" b="16296"/>
          <a:stretch/>
        </p:blipFill>
        <p:spPr bwMode="auto">
          <a:xfrm>
            <a:off x="800100" y="1244885"/>
            <a:ext cx="10591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905000" y="2819400"/>
            <a:ext cx="0" cy="533400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248400" y="3352800"/>
            <a:ext cx="304800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b="1" dirty="0">
                <a:solidFill>
                  <a:schemeClr val="dk1"/>
                </a:solidFill>
                <a:cs typeface="Kalimati" pitchFamily="2"/>
              </a:rPr>
              <a:t>मुख्य कृषकको नाम, थर </a:t>
            </a:r>
            <a:endParaRPr lang="en-US" b="1" dirty="0">
              <a:solidFill>
                <a:schemeClr val="dk1"/>
              </a:solidFill>
              <a:cs typeface="Kalimati" pitchFamily="2"/>
            </a:endParaRPr>
          </a:p>
          <a:p>
            <a:pPr algn="ctr"/>
            <a:r>
              <a:rPr lang="ne-NP" b="1" dirty="0">
                <a:solidFill>
                  <a:schemeClr val="dk1"/>
                </a:solidFill>
                <a:cs typeface="Kalimati" pitchFamily="2"/>
              </a:rPr>
              <a:t>(महल ३)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dirty="0">
                <a:solidFill>
                  <a:schemeClr val="dk1"/>
                </a:solidFill>
                <a:cs typeface="Kalimati" pitchFamily="2"/>
              </a:rPr>
              <a:t>महल–३ मा गणनाका लागि छानिएका मुख्य कृषकहरुको नाम थर उल्लेख गर्नुपर्छ । </a:t>
            </a:r>
            <a:endParaRPr lang="en-US" dirty="0">
              <a:solidFill>
                <a:schemeClr val="dk1"/>
              </a:solidFill>
              <a:cs typeface="Kalimati" pitchFamily="2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dirty="0">
                <a:solidFill>
                  <a:schemeClr val="dk1"/>
                </a:solidFill>
                <a:cs typeface="Kalimati" pitchFamily="2"/>
              </a:rPr>
              <a:t>यो नाम थर पनि लगत १ को महल ३ बाट सार्नु  पर्दछ 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25000" y="3352800"/>
            <a:ext cx="259080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b="1" dirty="0">
                <a:solidFill>
                  <a:schemeClr val="dk1"/>
                </a:solidFill>
                <a:cs typeface="Kalimati" pitchFamily="2"/>
              </a:rPr>
              <a:t>कैफियत </a:t>
            </a:r>
            <a:endParaRPr lang="en-US" b="1" dirty="0">
              <a:solidFill>
                <a:schemeClr val="dk1"/>
              </a:solidFill>
              <a:cs typeface="Kalimati" pitchFamily="2"/>
            </a:endParaRPr>
          </a:p>
          <a:p>
            <a:pPr algn="ctr"/>
            <a:r>
              <a:rPr lang="ne-NP" b="1" dirty="0">
                <a:solidFill>
                  <a:schemeClr val="dk1"/>
                </a:solidFill>
                <a:cs typeface="Kalimati" pitchFamily="2"/>
              </a:rPr>
              <a:t>(महल ४)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dirty="0">
                <a:solidFill>
                  <a:schemeClr val="dk1"/>
                </a:solidFill>
                <a:cs typeface="Kalimati" pitchFamily="2"/>
              </a:rPr>
              <a:t>मुख्य कृषकको चयन गर्दा कुनै समस्या (जस्तै एउटै नाम भएका दुई वा धेरै मुख्य कृषक) भए कैफियतमा उल्लेख गर्नुपर्छ ।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3226085"/>
            <a:ext cx="2667001" cy="35557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b="1" dirty="0">
              <a:solidFill>
                <a:schemeClr val="dk1"/>
              </a:solidFill>
              <a:cs typeface="Kalimati" pitchFamily="2"/>
            </a:endParaRPr>
          </a:p>
          <a:p>
            <a:pPr algn="ctr"/>
            <a:r>
              <a:rPr lang="ne-NP" b="1" dirty="0">
                <a:solidFill>
                  <a:schemeClr val="dk1"/>
                </a:solidFill>
                <a:cs typeface="Kalimati" pitchFamily="2"/>
              </a:rPr>
              <a:t>कृषि–चलन क्रम सङ्ख्या (महल २)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dirty="0">
                <a:solidFill>
                  <a:schemeClr val="dk1"/>
                </a:solidFill>
                <a:cs typeface="Kalimati" pitchFamily="2"/>
              </a:rPr>
              <a:t>महल–२ मा लगत १ मा</a:t>
            </a:r>
            <a:r>
              <a:rPr lang="en-US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dirty="0">
                <a:solidFill>
                  <a:schemeClr val="dk1"/>
                </a:solidFill>
                <a:cs typeface="Kalimati" pitchFamily="2"/>
              </a:rPr>
              <a:t>छानिएका कृषि</a:t>
            </a:r>
            <a:r>
              <a:rPr lang="en-US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dirty="0">
                <a:solidFill>
                  <a:schemeClr val="dk1"/>
                </a:solidFill>
                <a:cs typeface="Kalimati" pitchFamily="2"/>
              </a:rPr>
              <a:t>चलनको क्रमसङ्ख्या सार्नु  पर्दछ । </a:t>
            </a:r>
            <a:endParaRPr lang="en-US" dirty="0">
              <a:solidFill>
                <a:schemeClr val="dk1"/>
              </a:solidFill>
              <a:cs typeface="Kalimati" pitchFamily="2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dirty="0">
                <a:solidFill>
                  <a:schemeClr val="dk1"/>
                </a:solidFill>
                <a:cs typeface="Kalimati" pitchFamily="2"/>
              </a:rPr>
              <a:t>यो क्रम सङ्ख्या लगत १ को महल–२ मा भएको क्रम सङ्ख्या  हो 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3226085"/>
            <a:ext cx="3200400" cy="3631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b="1" dirty="0">
                <a:solidFill>
                  <a:schemeClr val="dk1"/>
                </a:solidFill>
                <a:cs typeface="Kalimati" pitchFamily="2"/>
              </a:rPr>
              <a:t>कृषि–चलन नियन्त्रण सङ्ख्या (महल १)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dirty="0">
                <a:solidFill>
                  <a:schemeClr val="dk1"/>
                </a:solidFill>
                <a:cs typeface="Kalimati" pitchFamily="2"/>
              </a:rPr>
              <a:t>यो लगत उतार फारामको महल–१ मा कृषि–चलन नियन्त्रण सङ्ख्या पहिले नै छापिसकिएको हुँदा यसमा गणकले सङ्ख्या लेख्नु पर्दैन । </a:t>
            </a:r>
            <a:endParaRPr lang="en-US" dirty="0">
              <a:solidFill>
                <a:schemeClr val="dk1"/>
              </a:solidFill>
              <a:cs typeface="Kalimati" pitchFamily="2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dirty="0">
                <a:solidFill>
                  <a:schemeClr val="dk1"/>
                </a:solidFill>
                <a:cs typeface="Kalimati" pitchFamily="2"/>
              </a:rPr>
              <a:t>यो सङ्ख्या १ देखि ३० सम्म छ । </a:t>
            </a:r>
            <a:endParaRPr lang="ne-NP" b="1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D5450333-1F1B-4D28-9868-449383EF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  <a:solidFill>
            <a:schemeClr val="bg1"/>
          </a:solidFill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7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1CAC5A31-9B25-425A-A758-C7AD1215BBDF}"/>
              </a:ext>
            </a:extLst>
          </p:cNvPr>
          <p:cNvSpPr txBox="1">
            <a:spLocks/>
          </p:cNvSpPr>
          <p:nvPr/>
        </p:nvSpPr>
        <p:spPr>
          <a:xfrm>
            <a:off x="0" y="721177"/>
            <a:ext cx="12192000" cy="574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छानिएका कृषक परिवार लगत (लगत १ क)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657600" y="2819400"/>
            <a:ext cx="0" cy="406685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239000" y="2811267"/>
            <a:ext cx="0" cy="541533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0316110" y="2819400"/>
            <a:ext cx="0" cy="533400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10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10972800" cy="28193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दिइएको नमुना कृषक परिवार लगतका आधारमा कृषक परिवारको लगत वर्गीकरण तथा छनोट अभिलेख तयार पार्नुहोस्।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लगत वर्गीकरण तथा छनोट अभिलेखका आधारमा कृषि चलन छनोट गर्नुहोस्।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यसका आधारमा छानिएका कृषक परिवार लगत (लगत १ क) तयार गर्नुहोस्।</a:t>
            </a:r>
            <a:endParaRPr lang="en-US" sz="2400" dirty="0">
              <a:cs typeface="Kalimati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81541" y="838200"/>
            <a:ext cx="5144357" cy="617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छनोट विधि</a:t>
            </a:r>
            <a:r>
              <a:rPr lang="en-US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 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(अभ्यास)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DA7878-DAE3-4117-ADAF-91C5A960E094}"/>
              </a:ext>
            </a:extLst>
          </p:cNvPr>
          <p:cNvSpPr txBox="1"/>
          <p:nvPr/>
        </p:nvSpPr>
        <p:spPr>
          <a:xfrm>
            <a:off x="10363200" y="6477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76ED677-936E-48A9-BBEB-2EE382B1E85F}"/>
              </a:ext>
            </a:extLst>
          </p:cNvPr>
          <p:cNvSpPr txBox="1">
            <a:spLocks/>
          </p:cNvSpPr>
          <p:nvPr/>
        </p:nvSpPr>
        <p:spPr>
          <a:xfrm>
            <a:off x="11811000" y="6400801"/>
            <a:ext cx="3810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8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4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685801"/>
            <a:ext cx="75438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छनोट विधि</a:t>
            </a:r>
            <a:r>
              <a:rPr lang="en-US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 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(अभ्यास)</a:t>
            </a:r>
            <a:endParaRPr lang="en-US" sz="2800" dirty="0">
              <a:cs typeface="Kalimati" pitchFamily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0972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29A191-B0A3-4EAC-A4C2-F2F58B1C1EB5}"/>
              </a:ext>
            </a:extLst>
          </p:cNvPr>
          <p:cNvSpPr txBox="1"/>
          <p:nvPr/>
        </p:nvSpPr>
        <p:spPr>
          <a:xfrm>
            <a:off x="10134600" y="644473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12D04FD-BE31-4353-998A-D11E5D3309A9}"/>
              </a:ext>
            </a:extLst>
          </p:cNvPr>
          <p:cNvSpPr txBox="1">
            <a:spLocks/>
          </p:cNvSpPr>
          <p:nvPr/>
        </p:nvSpPr>
        <p:spPr>
          <a:xfrm>
            <a:off x="11658600" y="6400801"/>
            <a:ext cx="5334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9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5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4430</TotalTime>
  <Words>544</Words>
  <Application>Microsoft Office PowerPoint</Application>
  <PresentationFormat>Widescreen</PresentationFormat>
  <Paragraphs>96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Fontasy Himali</vt:lpstr>
      <vt:lpstr>Ganesh</vt:lpstr>
      <vt:lpstr>Kokila</vt:lpstr>
      <vt:lpstr>Nirmala UI</vt:lpstr>
      <vt:lpstr>Preeti</vt:lpstr>
      <vt:lpstr>Wingdings</vt:lpstr>
      <vt:lpstr>Office Theme</vt:lpstr>
      <vt:lpstr>राष्ट्रिय कृषिगणना २०७८ कृषिगणना अधिकृत तथा सहायक कृषिगणना अधिकृत तालिम मितिः फागुन १९, २०७८ ललितपुर, काठमाडौँ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Rishi Ram Sigdel</cp:lastModifiedBy>
  <cp:revision>533</cp:revision>
  <dcterms:created xsi:type="dcterms:W3CDTF">2006-08-16T00:00:00Z</dcterms:created>
  <dcterms:modified xsi:type="dcterms:W3CDTF">2022-03-01T08:01:03Z</dcterms:modified>
</cp:coreProperties>
</file>